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3" r:id="rId5"/>
    <p:sldId id="262" r:id="rId6"/>
    <p:sldId id="265" r:id="rId7"/>
    <p:sldId id="257" r:id="rId8"/>
    <p:sldId id="266" r:id="rId9"/>
    <p:sldId id="267" r:id="rId10"/>
    <p:sldId id="269" r:id="rId11"/>
    <p:sldId id="26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14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3/18/13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C4986D-6BE9-4264-908F-02DB36FD8D6C}" type="datetime1">
              <a:rPr lang="en-US" smtClean="0"/>
              <a:t>3/18/13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ttp://chronicle.com/article/Woman-as-Academic-Authors/135192?subject=women%20and%20publication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78199"/>
          </a:xfrm>
        </p:spPr>
        <p:txBody>
          <a:bodyPr/>
          <a:lstStyle/>
          <a:p>
            <a:r>
              <a:rPr lang="en-US" sz="4000" dirty="0" smtClean="0"/>
              <a:t>The Gendering </a:t>
            </a:r>
            <a:r>
              <a:rPr lang="en-US" sz="4000" dirty="0"/>
              <a:t>of </a:t>
            </a:r>
            <a:r>
              <a:rPr lang="en-US" sz="4000" dirty="0" smtClean="0"/>
              <a:t>Access </a:t>
            </a:r>
            <a:r>
              <a:rPr lang="en-US" sz="4000" dirty="0"/>
              <a:t>and O</a:t>
            </a:r>
            <a:r>
              <a:rPr lang="en-US" sz="4000" dirty="0" smtClean="0"/>
              <a:t>utcomes in Research,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Communications and International Collaboration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ADVANCE roundtable </a:t>
            </a:r>
          </a:p>
          <a:p>
            <a:r>
              <a:rPr lang="en-US" dirty="0" smtClean="0"/>
              <a:t>Lehigh University </a:t>
            </a:r>
          </a:p>
          <a:p>
            <a:r>
              <a:rPr lang="en-US" dirty="0" smtClean="0"/>
              <a:t>March 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9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Gendering of the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mailto:http://chronicle.com/article/Woman-as-Academic-Authors/135192?subject=women and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5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360"/>
            <a:ext cx="8229600" cy="1088840"/>
          </a:xfrm>
        </p:spPr>
        <p:txBody>
          <a:bodyPr/>
          <a:lstStyle/>
          <a:p>
            <a:r>
              <a:rPr lang="en-US" dirty="0" smtClean="0"/>
              <a:t>Gendering of the media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49" r="912" b="1"/>
          <a:stretch/>
        </p:blipFill>
        <p:spPr>
          <a:xfrm>
            <a:off x="462302" y="1685226"/>
            <a:ext cx="7770438" cy="484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0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0" y="1920927"/>
            <a:ext cx="40894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2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411"/>
            <a:ext cx="8229600" cy="722525"/>
          </a:xfrm>
        </p:spPr>
        <p:txBody>
          <a:bodyPr/>
          <a:lstStyle/>
          <a:p>
            <a:r>
              <a:rPr lang="en-US" sz="4000" dirty="0" smtClean="0"/>
              <a:t>The gendering of  the professoriate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88" y="1494539"/>
            <a:ext cx="7566263" cy="33045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660" y="5196213"/>
            <a:ext cx="43942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3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193"/>
          <a:stretch/>
        </p:blipFill>
        <p:spPr>
          <a:xfrm>
            <a:off x="393574" y="317457"/>
            <a:ext cx="7960086" cy="59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2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09" y="560218"/>
            <a:ext cx="7469990" cy="5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04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042"/>
            <a:ext cx="8441334" cy="62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gendering of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5676"/>
            <a:ext cx="8229600" cy="35304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Sex Differences in Application, Success, and Funding Rates for NIH Extramural </a:t>
            </a:r>
            <a:r>
              <a:rPr lang="en-US" sz="3200" dirty="0" smtClean="0">
                <a:solidFill>
                  <a:schemeClr val="tx1"/>
                </a:solidFill>
              </a:rPr>
              <a:t>Programs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r>
              <a:rPr lang="en-US" sz="1800" dirty="0">
                <a:solidFill>
                  <a:schemeClr val="tx1"/>
                </a:solidFill>
              </a:rPr>
              <a:t>Jennifer </a:t>
            </a:r>
            <a:r>
              <a:rPr lang="en-US" sz="1800" dirty="0" err="1">
                <a:solidFill>
                  <a:schemeClr val="tx1"/>
                </a:solidFill>
              </a:rPr>
              <a:t>Reineke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Pohlhaus</a:t>
            </a:r>
            <a:r>
              <a:rPr lang="en-US" sz="1800" dirty="0">
                <a:solidFill>
                  <a:schemeClr val="tx1"/>
                </a:solidFill>
              </a:rPr>
              <a:t>, PhD, Hong Jiang, PhD, Robin M. Wagner, PhD, MS, Walter T. Schaffer, PhD, and Vivian W. </a:t>
            </a:r>
            <a:r>
              <a:rPr lang="en-US" sz="1800" dirty="0" err="1">
                <a:solidFill>
                  <a:schemeClr val="tx1"/>
                </a:solidFill>
              </a:rPr>
              <a:t>Pinn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MD</a:t>
            </a:r>
          </a:p>
          <a:p>
            <a:pPr marL="457200" lvl="1" indent="0" algn="ctr">
              <a:buNone/>
            </a:pPr>
            <a:r>
              <a:rPr lang="en-US" sz="1800" dirty="0" err="1">
                <a:solidFill>
                  <a:schemeClr val="tx1"/>
                </a:solidFill>
              </a:rPr>
              <a:t>Acad</a:t>
            </a:r>
            <a:r>
              <a:rPr lang="en-US" sz="1800" dirty="0">
                <a:solidFill>
                  <a:schemeClr val="tx1"/>
                </a:solidFill>
              </a:rPr>
              <a:t> Med. 2011 June; 86(6): 759–767.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295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gendering of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Cross-sectional analysis </a:t>
            </a:r>
            <a:r>
              <a:rPr lang="en-US" dirty="0" smtClean="0"/>
              <a:t>= women </a:t>
            </a:r>
            <a:r>
              <a:rPr lang="en-US" dirty="0"/>
              <a:t>and men were generally equally successful at all career </a:t>
            </a:r>
            <a:r>
              <a:rPr lang="en-US" dirty="0" smtClean="0"/>
              <a:t>stages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Longitudinal </a:t>
            </a:r>
            <a:r>
              <a:rPr lang="en-US" dirty="0"/>
              <a:t>analysis </a:t>
            </a:r>
            <a:r>
              <a:rPr lang="en-US" dirty="0" smtClean="0"/>
              <a:t>= men </a:t>
            </a:r>
            <a:r>
              <a:rPr lang="en-US" dirty="0"/>
              <a:t>with previous experience as NIH grantees had higher application and funding rates than women at similar career points.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received larger R01 awards than </a:t>
            </a:r>
            <a:r>
              <a:rPr lang="en-US" dirty="0" smtClean="0"/>
              <a:t>men</a:t>
            </a:r>
          </a:p>
          <a:p>
            <a:endParaRPr lang="en-US" dirty="0" smtClean="0"/>
          </a:p>
          <a:p>
            <a:r>
              <a:rPr lang="en-US" dirty="0" smtClean="0"/>
              <a:t> Men </a:t>
            </a:r>
            <a:r>
              <a:rPr lang="en-US" dirty="0"/>
              <a:t>had more R01 awards than women at all points in their careers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Therefore, </a:t>
            </a:r>
            <a:r>
              <a:rPr lang="en-US" dirty="0" smtClean="0"/>
              <a:t>further </a:t>
            </a:r>
            <a:r>
              <a:rPr lang="en-US" dirty="0"/>
              <a:t>action will be required to eradicate remaining sex differences.</a:t>
            </a:r>
          </a:p>
        </p:txBody>
      </p:sp>
    </p:spTree>
    <p:extLst>
      <p:ext uri="{BB962C8B-B14F-4D97-AF65-F5344CB8AC3E}">
        <p14:creationId xmlns:p14="http://schemas.microsoft.com/office/powerpoint/2010/main" val="29113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Gender and international research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7748"/>
            <a:ext cx="7796322" cy="4125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46" y="5900537"/>
            <a:ext cx="7851354" cy="51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5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building international collaborations networking at conferences cannot be overstated </a:t>
            </a:r>
          </a:p>
          <a:p>
            <a:endParaRPr lang="en-US" dirty="0" smtClean="0"/>
          </a:p>
          <a:p>
            <a:r>
              <a:rPr lang="en-US" dirty="0" smtClean="0"/>
              <a:t>Women and minority men are less likely than whit males to engage in international collaboration </a:t>
            </a:r>
          </a:p>
          <a:p>
            <a:endParaRPr lang="en-US" dirty="0" smtClean="0"/>
          </a:p>
          <a:p>
            <a:r>
              <a:rPr lang="en-US" dirty="0" smtClean="0"/>
              <a:t>There is a wide variation in the recognition v=</a:t>
            </a:r>
            <a:r>
              <a:rPr lang="en-US" dirty="0" err="1" smtClean="0"/>
              <a:t>gven</a:t>
            </a:r>
            <a:r>
              <a:rPr lang="en-US" dirty="0" smtClean="0"/>
              <a:t> to international collaboration </a:t>
            </a:r>
          </a:p>
          <a:p>
            <a:endParaRPr lang="en-US" dirty="0" smtClean="0"/>
          </a:p>
          <a:p>
            <a:r>
              <a:rPr lang="en-US" dirty="0" smtClean="0"/>
              <a:t>For women the risk of sexual harassment and lack of support networks are particular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1073</TotalTime>
  <Words>263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The Gendering of Access and Outcomes in Research, Communications and International Collaboration </vt:lpstr>
      <vt:lpstr>The gendering of  the professoriate</vt:lpstr>
      <vt:lpstr>PowerPoint Presentation</vt:lpstr>
      <vt:lpstr>PowerPoint Presentation</vt:lpstr>
      <vt:lpstr>PowerPoint Presentation</vt:lpstr>
      <vt:lpstr>The gendering of research </vt:lpstr>
      <vt:lpstr>The gendering of research </vt:lpstr>
      <vt:lpstr>Gender and international research</vt:lpstr>
      <vt:lpstr>Executive summary</vt:lpstr>
      <vt:lpstr>Gendering of the media </vt:lpstr>
      <vt:lpstr>Gendering of the media 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gendering of access and outcomes in Research, Communications and International Collaboration </dc:title>
  <dc:creator>jennifer swann</dc:creator>
  <cp:lastModifiedBy>jennifer swann</cp:lastModifiedBy>
  <cp:revision>12</cp:revision>
  <dcterms:created xsi:type="dcterms:W3CDTF">2013-03-19T01:33:35Z</dcterms:created>
  <dcterms:modified xsi:type="dcterms:W3CDTF">2013-03-19T19:27:32Z</dcterms:modified>
</cp:coreProperties>
</file>